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9" r:id="rId4"/>
    <p:sldId id="258"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0"/>
    <p:restoredTop sz="93692"/>
  </p:normalViewPr>
  <p:slideViewPr>
    <p:cSldViewPr snapToGrid="0" snapToObjects="1">
      <p:cViewPr>
        <p:scale>
          <a:sx n="120" d="100"/>
          <a:sy n="120" d="100"/>
        </p:scale>
        <p:origin x="1056"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DECA896-8BA7-CD46-8CC9-38DE9360B31D}" type="datetimeFigureOut">
              <a:rPr lang="en-US" smtClean="0"/>
              <a:t>3/25/18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7BC4A-C9DF-EA4D-8EA8-63771B7DA3B3}" type="slidenum">
              <a:rPr lang="en-US" smtClean="0"/>
              <a:t>‹#›</a:t>
            </a:fld>
            <a:endParaRPr lang="en-US"/>
          </a:p>
        </p:txBody>
      </p:sp>
    </p:spTree>
    <p:extLst>
      <p:ext uri="{BB962C8B-B14F-4D97-AF65-F5344CB8AC3E}">
        <p14:creationId xmlns:p14="http://schemas.microsoft.com/office/powerpoint/2010/main" val="2928504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ECA896-8BA7-CD46-8CC9-38DE9360B31D}" type="datetimeFigureOut">
              <a:rPr lang="en-US" smtClean="0"/>
              <a:t>3/25/18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7BC4A-C9DF-EA4D-8EA8-63771B7DA3B3}" type="slidenum">
              <a:rPr lang="en-US" smtClean="0"/>
              <a:t>‹#›</a:t>
            </a:fld>
            <a:endParaRPr lang="en-US"/>
          </a:p>
        </p:txBody>
      </p:sp>
    </p:spTree>
    <p:extLst>
      <p:ext uri="{BB962C8B-B14F-4D97-AF65-F5344CB8AC3E}">
        <p14:creationId xmlns:p14="http://schemas.microsoft.com/office/powerpoint/2010/main" val="1143811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ECA896-8BA7-CD46-8CC9-38DE9360B31D}" type="datetimeFigureOut">
              <a:rPr lang="en-US" smtClean="0"/>
              <a:t>3/25/18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7BC4A-C9DF-EA4D-8EA8-63771B7DA3B3}" type="slidenum">
              <a:rPr lang="en-US" smtClean="0"/>
              <a:t>‹#›</a:t>
            </a:fld>
            <a:endParaRPr lang="en-US"/>
          </a:p>
        </p:txBody>
      </p:sp>
    </p:spTree>
    <p:extLst>
      <p:ext uri="{BB962C8B-B14F-4D97-AF65-F5344CB8AC3E}">
        <p14:creationId xmlns:p14="http://schemas.microsoft.com/office/powerpoint/2010/main" val="3547710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ECA896-8BA7-CD46-8CC9-38DE9360B31D}" type="datetimeFigureOut">
              <a:rPr lang="en-US" smtClean="0"/>
              <a:t>3/25/18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7BC4A-C9DF-EA4D-8EA8-63771B7DA3B3}" type="slidenum">
              <a:rPr lang="en-US" smtClean="0"/>
              <a:t>‹#›</a:t>
            </a:fld>
            <a:endParaRPr lang="en-US"/>
          </a:p>
        </p:txBody>
      </p:sp>
    </p:spTree>
    <p:extLst>
      <p:ext uri="{BB962C8B-B14F-4D97-AF65-F5344CB8AC3E}">
        <p14:creationId xmlns:p14="http://schemas.microsoft.com/office/powerpoint/2010/main" val="2416694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DECA896-8BA7-CD46-8CC9-38DE9360B31D}" type="datetimeFigureOut">
              <a:rPr lang="en-US" smtClean="0"/>
              <a:t>3/25/18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87BC4A-C9DF-EA4D-8EA8-63771B7DA3B3}" type="slidenum">
              <a:rPr lang="en-US" smtClean="0"/>
              <a:t>‹#›</a:t>
            </a:fld>
            <a:endParaRPr lang="en-US"/>
          </a:p>
        </p:txBody>
      </p:sp>
    </p:spTree>
    <p:extLst>
      <p:ext uri="{BB962C8B-B14F-4D97-AF65-F5344CB8AC3E}">
        <p14:creationId xmlns:p14="http://schemas.microsoft.com/office/powerpoint/2010/main" val="3148991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DECA896-8BA7-CD46-8CC9-38DE9360B31D}" type="datetimeFigureOut">
              <a:rPr lang="en-US" smtClean="0"/>
              <a:t>3/25/18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7BC4A-C9DF-EA4D-8EA8-63771B7DA3B3}" type="slidenum">
              <a:rPr lang="en-US" smtClean="0"/>
              <a:t>‹#›</a:t>
            </a:fld>
            <a:endParaRPr lang="en-US"/>
          </a:p>
        </p:txBody>
      </p:sp>
    </p:spTree>
    <p:extLst>
      <p:ext uri="{BB962C8B-B14F-4D97-AF65-F5344CB8AC3E}">
        <p14:creationId xmlns:p14="http://schemas.microsoft.com/office/powerpoint/2010/main" val="2322471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DECA896-8BA7-CD46-8CC9-38DE9360B31D}" type="datetimeFigureOut">
              <a:rPr lang="en-US" smtClean="0"/>
              <a:t>3/25/18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87BC4A-C9DF-EA4D-8EA8-63771B7DA3B3}" type="slidenum">
              <a:rPr lang="en-US" smtClean="0"/>
              <a:t>‹#›</a:t>
            </a:fld>
            <a:endParaRPr lang="en-US"/>
          </a:p>
        </p:txBody>
      </p:sp>
    </p:spTree>
    <p:extLst>
      <p:ext uri="{BB962C8B-B14F-4D97-AF65-F5344CB8AC3E}">
        <p14:creationId xmlns:p14="http://schemas.microsoft.com/office/powerpoint/2010/main" val="2996410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DECA896-8BA7-CD46-8CC9-38DE9360B31D}" type="datetimeFigureOut">
              <a:rPr lang="en-US" smtClean="0"/>
              <a:t>3/25/18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87BC4A-C9DF-EA4D-8EA8-63771B7DA3B3}" type="slidenum">
              <a:rPr lang="en-US" smtClean="0"/>
              <a:t>‹#›</a:t>
            </a:fld>
            <a:endParaRPr lang="en-US"/>
          </a:p>
        </p:txBody>
      </p:sp>
    </p:spTree>
    <p:extLst>
      <p:ext uri="{BB962C8B-B14F-4D97-AF65-F5344CB8AC3E}">
        <p14:creationId xmlns:p14="http://schemas.microsoft.com/office/powerpoint/2010/main" val="2853926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ECA896-8BA7-CD46-8CC9-38DE9360B31D}" type="datetimeFigureOut">
              <a:rPr lang="en-US" smtClean="0"/>
              <a:t>3/25/18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87BC4A-C9DF-EA4D-8EA8-63771B7DA3B3}" type="slidenum">
              <a:rPr lang="en-US" smtClean="0"/>
              <a:t>‹#›</a:t>
            </a:fld>
            <a:endParaRPr lang="en-US"/>
          </a:p>
        </p:txBody>
      </p:sp>
    </p:spTree>
    <p:extLst>
      <p:ext uri="{BB962C8B-B14F-4D97-AF65-F5344CB8AC3E}">
        <p14:creationId xmlns:p14="http://schemas.microsoft.com/office/powerpoint/2010/main" val="592835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DECA896-8BA7-CD46-8CC9-38DE9360B31D}" type="datetimeFigureOut">
              <a:rPr lang="en-US" smtClean="0"/>
              <a:t>3/25/18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7BC4A-C9DF-EA4D-8EA8-63771B7DA3B3}" type="slidenum">
              <a:rPr lang="en-US" smtClean="0"/>
              <a:t>‹#›</a:t>
            </a:fld>
            <a:endParaRPr lang="en-US"/>
          </a:p>
        </p:txBody>
      </p:sp>
    </p:spTree>
    <p:extLst>
      <p:ext uri="{BB962C8B-B14F-4D97-AF65-F5344CB8AC3E}">
        <p14:creationId xmlns:p14="http://schemas.microsoft.com/office/powerpoint/2010/main" val="2593506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DECA896-8BA7-CD46-8CC9-38DE9360B31D}" type="datetimeFigureOut">
              <a:rPr lang="en-US" smtClean="0"/>
              <a:t>3/25/18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87BC4A-C9DF-EA4D-8EA8-63771B7DA3B3}" type="slidenum">
              <a:rPr lang="en-US" smtClean="0"/>
              <a:t>‹#›</a:t>
            </a:fld>
            <a:endParaRPr lang="en-US"/>
          </a:p>
        </p:txBody>
      </p:sp>
    </p:spTree>
    <p:extLst>
      <p:ext uri="{BB962C8B-B14F-4D97-AF65-F5344CB8AC3E}">
        <p14:creationId xmlns:p14="http://schemas.microsoft.com/office/powerpoint/2010/main" val="1831949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ECA896-8BA7-CD46-8CC9-38DE9360B31D}" type="datetimeFigureOut">
              <a:rPr lang="en-US" smtClean="0"/>
              <a:t>3/25/18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87BC4A-C9DF-EA4D-8EA8-63771B7DA3B3}" type="slidenum">
              <a:rPr lang="en-US" smtClean="0"/>
              <a:t>‹#›</a:t>
            </a:fld>
            <a:endParaRPr lang="en-US"/>
          </a:p>
        </p:txBody>
      </p:sp>
    </p:spTree>
    <p:extLst>
      <p:ext uri="{BB962C8B-B14F-4D97-AF65-F5344CB8AC3E}">
        <p14:creationId xmlns:p14="http://schemas.microsoft.com/office/powerpoint/2010/main" val="5947432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6EEDD4C-BF72-1C45-9ADD-6DACCB3F5982}"/>
              </a:ext>
            </a:extLst>
          </p:cNvPr>
          <p:cNvSpPr txBox="1"/>
          <p:nvPr/>
        </p:nvSpPr>
        <p:spPr>
          <a:xfrm>
            <a:off x="1175658" y="734786"/>
            <a:ext cx="7119257" cy="3877985"/>
          </a:xfrm>
          <a:prstGeom prst="rect">
            <a:avLst/>
          </a:prstGeom>
          <a:noFill/>
        </p:spPr>
        <p:txBody>
          <a:bodyPr wrap="square" rtlCol="0">
            <a:spAutoFit/>
          </a:bodyPr>
          <a:lstStyle/>
          <a:p>
            <a:pPr algn="ctr"/>
            <a:r>
              <a:rPr lang="en-US" sz="3600" b="1" dirty="0">
                <a:latin typeface="Garamond" panose="02020404030301010803" pitchFamily="18" charset="0"/>
              </a:rPr>
              <a:t>The 4-1-1</a:t>
            </a:r>
            <a:r>
              <a:rPr lang="en-US" sz="3600" b="1" i="1" dirty="0">
                <a:latin typeface="Garamond" panose="02020404030301010803" pitchFamily="18" charset="0"/>
              </a:rPr>
              <a:t> </a:t>
            </a:r>
          </a:p>
          <a:p>
            <a:pPr algn="ctr"/>
            <a:r>
              <a:rPr lang="en-US" sz="2800" b="1" i="1" dirty="0">
                <a:latin typeface="Garamond" panose="02020404030301010803" pitchFamily="18" charset="0"/>
              </a:rPr>
              <a:t>A simple, reproducible tool for training the saved to share with the lost</a:t>
            </a:r>
          </a:p>
          <a:p>
            <a:pPr algn="ctr"/>
            <a:endParaRPr lang="en-US" sz="2800" b="1" i="1" dirty="0">
              <a:latin typeface="Garamond" panose="02020404030301010803" pitchFamily="18" charset="0"/>
            </a:endParaRPr>
          </a:p>
          <a:p>
            <a:pPr marL="285750" indent="-285750">
              <a:buFontTx/>
              <a:buChar char="-"/>
            </a:pPr>
            <a:r>
              <a:rPr lang="en-US" dirty="0">
                <a:latin typeface="Garamond" panose="02020404030301010803" pitchFamily="18" charset="0"/>
              </a:rPr>
              <a:t>What is it? 4 questions on 1 sheet of paper trained in about 1 hour</a:t>
            </a:r>
          </a:p>
          <a:p>
            <a:pPr marL="285750" indent="-285750">
              <a:buFontTx/>
              <a:buChar char="-"/>
            </a:pPr>
            <a:r>
              <a:rPr lang="en-US" dirty="0">
                <a:latin typeface="Garamond" panose="02020404030301010803" pitchFamily="18" charset="0"/>
              </a:rPr>
              <a:t>What’s the main training goal? Showing others how to share the gospel in their </a:t>
            </a:r>
            <a:r>
              <a:rPr lang="en-US" dirty="0" err="1">
                <a:latin typeface="Garamond" panose="02020404030301010803" pitchFamily="18" charset="0"/>
              </a:rPr>
              <a:t>oikos</a:t>
            </a:r>
            <a:endParaRPr lang="en-US" dirty="0">
              <a:latin typeface="Garamond" panose="02020404030301010803" pitchFamily="18" charset="0"/>
            </a:endParaRPr>
          </a:p>
          <a:p>
            <a:pPr marL="285750" indent="-285750">
              <a:buFontTx/>
              <a:buChar char="-"/>
            </a:pPr>
            <a:r>
              <a:rPr lang="en-US" dirty="0">
                <a:latin typeface="Garamond" panose="02020404030301010803" pitchFamily="18" charset="0"/>
              </a:rPr>
              <a:t>Guide: have each person get a piece of paper and fold it hamburger-ways. The following slides have the information that each person should write down in black, plus some tips on how to train in </a:t>
            </a:r>
            <a:r>
              <a:rPr lang="en-US" dirty="0">
                <a:solidFill>
                  <a:srgbClr val="FF0000"/>
                </a:solidFill>
                <a:latin typeface="Garamond" panose="02020404030301010803" pitchFamily="18" charset="0"/>
              </a:rPr>
              <a:t>red</a:t>
            </a:r>
            <a:r>
              <a:rPr lang="en-US" dirty="0">
                <a:latin typeface="Garamond" panose="02020404030301010803" pitchFamily="18" charset="0"/>
              </a:rPr>
              <a:t>. </a:t>
            </a:r>
          </a:p>
          <a:p>
            <a:pPr marL="285750" indent="-285750">
              <a:buFontTx/>
              <a:buChar char="-"/>
            </a:pPr>
            <a:r>
              <a:rPr lang="en-US" dirty="0">
                <a:latin typeface="Garamond" panose="02020404030301010803" pitchFamily="18" charset="0"/>
              </a:rPr>
              <a:t>Remember: </a:t>
            </a:r>
            <a:r>
              <a:rPr lang="en-US" b="1" dirty="0">
                <a:latin typeface="Garamond" panose="02020404030301010803" pitchFamily="18" charset="0"/>
              </a:rPr>
              <a:t>KEEP IT SIMPLE! </a:t>
            </a:r>
          </a:p>
        </p:txBody>
      </p:sp>
    </p:spTree>
    <p:extLst>
      <p:ext uri="{BB962C8B-B14F-4D97-AF65-F5344CB8AC3E}">
        <p14:creationId xmlns:p14="http://schemas.microsoft.com/office/powerpoint/2010/main" val="4083332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C19E451-1EC5-DE4B-9A6D-9DFE2AFA8732}"/>
              </a:ext>
            </a:extLst>
          </p:cNvPr>
          <p:cNvSpPr txBox="1"/>
          <p:nvPr/>
        </p:nvSpPr>
        <p:spPr>
          <a:xfrm>
            <a:off x="1175658" y="326569"/>
            <a:ext cx="7119257" cy="6463308"/>
          </a:xfrm>
          <a:prstGeom prst="rect">
            <a:avLst/>
          </a:prstGeom>
          <a:noFill/>
        </p:spPr>
        <p:txBody>
          <a:bodyPr wrap="square" rtlCol="0">
            <a:spAutoFit/>
          </a:bodyPr>
          <a:lstStyle/>
          <a:p>
            <a:pPr algn="ctr"/>
            <a:r>
              <a:rPr lang="en-US" sz="3600" b="1" dirty="0">
                <a:latin typeface="Garamond" panose="02020404030301010803" pitchFamily="18" charset="0"/>
              </a:rPr>
              <a:t>Why?</a:t>
            </a:r>
          </a:p>
          <a:p>
            <a:pPr algn="ctr"/>
            <a:r>
              <a:rPr lang="en-US" b="1" dirty="0">
                <a:solidFill>
                  <a:srgbClr val="FF0000"/>
                </a:solidFill>
                <a:latin typeface="Garamond" panose="02020404030301010803" pitchFamily="18" charset="0"/>
              </a:rPr>
              <a:t>Tool: The Great Commission Vision</a:t>
            </a:r>
          </a:p>
          <a:p>
            <a:pPr algn="ctr"/>
            <a:r>
              <a:rPr lang="en-US" b="1" dirty="0">
                <a:solidFill>
                  <a:srgbClr val="FF0000"/>
                </a:solidFill>
                <a:latin typeface="Garamond" panose="02020404030301010803" pitchFamily="18" charset="0"/>
              </a:rPr>
              <a:t>Have everyone turn to Matt. 28:18-20 and read out loud, then ask them to answer the following Yes/No questions. In a group, have folks give a thumbs up for yes, thumbs down for no.</a:t>
            </a:r>
          </a:p>
          <a:p>
            <a:endParaRPr lang="en-US" b="1" dirty="0">
              <a:latin typeface="Garamond" panose="02020404030301010803" pitchFamily="18" charset="0"/>
            </a:endParaRPr>
          </a:p>
          <a:p>
            <a:r>
              <a:rPr lang="en-US" b="1" dirty="0">
                <a:latin typeface="Garamond" panose="02020404030301010803" pitchFamily="18" charset="0"/>
              </a:rPr>
              <a:t>All authority? </a:t>
            </a:r>
          </a:p>
          <a:p>
            <a:r>
              <a:rPr lang="en-US" b="1" dirty="0">
                <a:latin typeface="Garamond" panose="02020404030301010803" pitchFamily="18" charset="0"/>
              </a:rPr>
              <a:t>Willing to Go?</a:t>
            </a:r>
          </a:p>
          <a:p>
            <a:r>
              <a:rPr lang="en-US" b="1" dirty="0">
                <a:latin typeface="Garamond" panose="02020404030301010803" pitchFamily="18" charset="0"/>
              </a:rPr>
              <a:t>Make disciples?</a:t>
            </a:r>
          </a:p>
          <a:p>
            <a:r>
              <a:rPr lang="en-US" b="1" dirty="0">
                <a:latin typeface="Garamond" panose="02020404030301010803" pitchFamily="18" charset="0"/>
              </a:rPr>
              <a:t>All nations?</a:t>
            </a:r>
          </a:p>
          <a:p>
            <a:r>
              <a:rPr lang="en-US" b="1" dirty="0">
                <a:latin typeface="Garamond" panose="02020404030301010803" pitchFamily="18" charset="0"/>
              </a:rPr>
              <a:t>Baptize?</a:t>
            </a:r>
          </a:p>
          <a:p>
            <a:r>
              <a:rPr lang="en-US" b="1" dirty="0">
                <a:latin typeface="Garamond" panose="02020404030301010803" pitchFamily="18" charset="0"/>
              </a:rPr>
              <a:t>Teach obedience?</a:t>
            </a:r>
          </a:p>
          <a:p>
            <a:r>
              <a:rPr lang="en-US" b="1" dirty="0">
                <a:latin typeface="Garamond" panose="02020404030301010803" pitchFamily="18" charset="0"/>
              </a:rPr>
              <a:t>Trust that Jesus is with you always?</a:t>
            </a:r>
          </a:p>
          <a:p>
            <a:pPr algn="ctr"/>
            <a:r>
              <a:rPr lang="en-US" b="1" dirty="0">
                <a:latin typeface="Garamond" panose="02020404030301010803" pitchFamily="18" charset="0"/>
              </a:rPr>
              <a:t>Matthew 28:18-20</a:t>
            </a:r>
          </a:p>
          <a:p>
            <a:pPr algn="ctr"/>
            <a:endParaRPr lang="en-US" b="1" dirty="0">
              <a:solidFill>
                <a:srgbClr val="FF0000"/>
              </a:solidFill>
              <a:latin typeface="Garamond" panose="02020404030301010803" pitchFamily="18" charset="0"/>
            </a:endParaRPr>
          </a:p>
          <a:p>
            <a:pPr algn="ctr"/>
            <a:r>
              <a:rPr lang="en-US" b="1" dirty="0">
                <a:solidFill>
                  <a:srgbClr val="FF0000"/>
                </a:solidFill>
                <a:latin typeface="Garamond" panose="02020404030301010803" pitchFamily="18" charset="0"/>
              </a:rPr>
              <a:t>Note: Watch for those who say Jesus has all the authority, but aren’t willing to obey His commission. Circle back later with those folks, especially those that have not been baptized. </a:t>
            </a:r>
            <a:r>
              <a:rPr lang="en-US" b="1" u="sng" dirty="0">
                <a:solidFill>
                  <a:srgbClr val="FF0000"/>
                </a:solidFill>
                <a:latin typeface="Garamond" panose="02020404030301010803" pitchFamily="18" charset="0"/>
              </a:rPr>
              <a:t>The baptism question is 1) be baptized and 2) baptize others</a:t>
            </a:r>
            <a:r>
              <a:rPr lang="en-US" b="1" dirty="0">
                <a:solidFill>
                  <a:srgbClr val="FF0000"/>
                </a:solidFill>
                <a:latin typeface="Garamond" panose="02020404030301010803" pitchFamily="18" charset="0"/>
              </a:rPr>
              <a:t>. Set a date/time for those that have not.</a:t>
            </a:r>
          </a:p>
          <a:p>
            <a:pPr marL="285750" indent="-285750">
              <a:buFont typeface="Arial" panose="020B0604020202020204" pitchFamily="34" charset="0"/>
              <a:buChar char="•"/>
            </a:pPr>
            <a:endParaRPr lang="en-US" b="1" dirty="0">
              <a:solidFill>
                <a:srgbClr val="FF0000"/>
              </a:solidFill>
              <a:latin typeface="Garamond" panose="02020404030301010803" pitchFamily="18" charset="0"/>
            </a:endParaRPr>
          </a:p>
          <a:p>
            <a:pPr algn="ctr"/>
            <a:endParaRPr lang="en-US" dirty="0">
              <a:solidFill>
                <a:srgbClr val="FF0000"/>
              </a:solidFill>
              <a:latin typeface="Garamond" panose="02020404030301010803" pitchFamily="18" charset="0"/>
            </a:endParaRPr>
          </a:p>
        </p:txBody>
      </p:sp>
    </p:spTree>
    <p:extLst>
      <p:ext uri="{BB962C8B-B14F-4D97-AF65-F5344CB8AC3E}">
        <p14:creationId xmlns:p14="http://schemas.microsoft.com/office/powerpoint/2010/main" val="306997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6DD4ED7-C14F-C44D-84CA-BD03A4337C62}"/>
              </a:ext>
            </a:extLst>
          </p:cNvPr>
          <p:cNvSpPr txBox="1"/>
          <p:nvPr/>
        </p:nvSpPr>
        <p:spPr>
          <a:xfrm>
            <a:off x="1175658" y="326569"/>
            <a:ext cx="7119257" cy="1631216"/>
          </a:xfrm>
          <a:prstGeom prst="rect">
            <a:avLst/>
          </a:prstGeom>
          <a:noFill/>
        </p:spPr>
        <p:txBody>
          <a:bodyPr wrap="square" rtlCol="0">
            <a:spAutoFit/>
          </a:bodyPr>
          <a:lstStyle/>
          <a:p>
            <a:pPr algn="ctr"/>
            <a:r>
              <a:rPr lang="en-US" sz="3600" b="1" dirty="0">
                <a:latin typeface="Garamond" panose="02020404030301010803" pitchFamily="18" charset="0"/>
              </a:rPr>
              <a:t>Who?</a:t>
            </a:r>
          </a:p>
          <a:p>
            <a:pPr algn="ctr"/>
            <a:r>
              <a:rPr lang="en-US" sz="1600" b="1" dirty="0">
                <a:solidFill>
                  <a:srgbClr val="FF0000"/>
                </a:solidFill>
                <a:latin typeface="Garamond" panose="02020404030301010803" pitchFamily="18" charset="0"/>
              </a:rPr>
              <a:t>Tool: The </a:t>
            </a:r>
            <a:r>
              <a:rPr lang="en-US" sz="1600" b="1" dirty="0" err="1">
                <a:solidFill>
                  <a:srgbClr val="FF0000"/>
                </a:solidFill>
                <a:latin typeface="Garamond" panose="02020404030301010803" pitchFamily="18" charset="0"/>
              </a:rPr>
              <a:t>Oikos</a:t>
            </a:r>
            <a:r>
              <a:rPr lang="en-US" sz="1600" b="1" dirty="0">
                <a:solidFill>
                  <a:srgbClr val="FF0000"/>
                </a:solidFill>
                <a:latin typeface="Garamond" panose="02020404030301010803" pitchFamily="18" charset="0"/>
              </a:rPr>
              <a:t> Map</a:t>
            </a:r>
          </a:p>
          <a:p>
            <a:pPr algn="ctr"/>
            <a:r>
              <a:rPr lang="en-US" sz="1600" b="1" dirty="0">
                <a:solidFill>
                  <a:srgbClr val="FF0000"/>
                </a:solidFill>
                <a:latin typeface="Garamond" panose="02020404030301010803" pitchFamily="18" charset="0"/>
              </a:rPr>
              <a:t>Have everyone turn to Mark 5:1-20 and read out loud, then cast vision that this is who you can share with. Ask the questions written below and help them identify who God has placed in their life to share with and train. </a:t>
            </a:r>
          </a:p>
        </p:txBody>
      </p:sp>
      <p:sp>
        <p:nvSpPr>
          <p:cNvPr id="9" name="TextBox 8">
            <a:extLst>
              <a:ext uri="{FF2B5EF4-FFF2-40B4-BE49-F238E27FC236}">
                <a16:creationId xmlns:a16="http://schemas.microsoft.com/office/drawing/2014/main" id="{453A9329-2C8D-9743-8ACC-A48194D81C46}"/>
              </a:ext>
            </a:extLst>
          </p:cNvPr>
          <p:cNvSpPr txBox="1"/>
          <p:nvPr/>
        </p:nvSpPr>
        <p:spPr>
          <a:xfrm>
            <a:off x="-13616" y="2134460"/>
            <a:ext cx="2218236" cy="646331"/>
          </a:xfrm>
          <a:prstGeom prst="rect">
            <a:avLst/>
          </a:prstGeom>
          <a:noFill/>
        </p:spPr>
        <p:txBody>
          <a:bodyPr wrap="none" rtlCol="0">
            <a:spAutoFit/>
          </a:bodyPr>
          <a:lstStyle/>
          <a:p>
            <a:r>
              <a:rPr lang="en-US" dirty="0">
                <a:latin typeface="Garamond" panose="02020404030301010803" pitchFamily="18" charset="0"/>
              </a:rPr>
              <a:t>Who did Jesus tell the</a:t>
            </a:r>
          </a:p>
          <a:p>
            <a:r>
              <a:rPr lang="en-US" dirty="0">
                <a:latin typeface="Garamond" panose="02020404030301010803" pitchFamily="18" charset="0"/>
              </a:rPr>
              <a:t> man to go share with?</a:t>
            </a:r>
          </a:p>
        </p:txBody>
      </p:sp>
      <p:grpSp>
        <p:nvGrpSpPr>
          <p:cNvPr id="2" name="Group 1">
            <a:extLst>
              <a:ext uri="{FF2B5EF4-FFF2-40B4-BE49-F238E27FC236}">
                <a16:creationId xmlns:a16="http://schemas.microsoft.com/office/drawing/2014/main" id="{89939539-4FFF-2D4B-9594-FC0999920744}"/>
              </a:ext>
            </a:extLst>
          </p:cNvPr>
          <p:cNvGrpSpPr/>
          <p:nvPr/>
        </p:nvGrpSpPr>
        <p:grpSpPr>
          <a:xfrm>
            <a:off x="2435294" y="1912864"/>
            <a:ext cx="4281293" cy="3851958"/>
            <a:chOff x="3103797" y="1937520"/>
            <a:chExt cx="4281293" cy="3851958"/>
          </a:xfrm>
        </p:grpSpPr>
        <p:sp>
          <p:nvSpPr>
            <p:cNvPr id="11" name="Oval 10">
              <a:extLst>
                <a:ext uri="{FF2B5EF4-FFF2-40B4-BE49-F238E27FC236}">
                  <a16:creationId xmlns:a16="http://schemas.microsoft.com/office/drawing/2014/main" id="{B0BB4CE7-9928-8C41-92F7-480E5B6D66F3}"/>
                </a:ext>
              </a:extLst>
            </p:cNvPr>
            <p:cNvSpPr/>
            <p:nvPr/>
          </p:nvSpPr>
          <p:spPr>
            <a:xfrm>
              <a:off x="4810620" y="3477986"/>
              <a:ext cx="563335"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14117C77-3DF4-C741-A6FB-8936FE6DFE6A}"/>
                </a:ext>
              </a:extLst>
            </p:cNvPr>
            <p:cNvSpPr/>
            <p:nvPr/>
          </p:nvSpPr>
          <p:spPr>
            <a:xfrm>
              <a:off x="5373955" y="4180115"/>
              <a:ext cx="563335"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F3284F21-F03A-EB40-9D37-3099A691D7B0}"/>
                </a:ext>
              </a:extLst>
            </p:cNvPr>
            <p:cNvSpPr/>
            <p:nvPr/>
          </p:nvSpPr>
          <p:spPr>
            <a:xfrm>
              <a:off x="3926155" y="4294416"/>
              <a:ext cx="563335"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20036EE3-2B30-DF4D-84A3-A5C947C00848}"/>
                </a:ext>
              </a:extLst>
            </p:cNvPr>
            <p:cNvSpPr/>
            <p:nvPr/>
          </p:nvSpPr>
          <p:spPr>
            <a:xfrm>
              <a:off x="6821755" y="4523016"/>
              <a:ext cx="563335"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B06708B8-CE8F-6F4F-85D2-7F68558F0DF3}"/>
                </a:ext>
              </a:extLst>
            </p:cNvPr>
            <p:cNvSpPr/>
            <p:nvPr/>
          </p:nvSpPr>
          <p:spPr>
            <a:xfrm>
              <a:off x="3169598" y="5147612"/>
              <a:ext cx="563335"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CC0D78DC-C399-784E-908F-1DD9C2051537}"/>
                </a:ext>
              </a:extLst>
            </p:cNvPr>
            <p:cNvSpPr/>
            <p:nvPr/>
          </p:nvSpPr>
          <p:spPr>
            <a:xfrm>
              <a:off x="5888302" y="5332278"/>
              <a:ext cx="563335"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039C5C2C-2B64-0A49-9105-89A46572A1F4}"/>
                </a:ext>
              </a:extLst>
            </p:cNvPr>
            <p:cNvSpPr/>
            <p:nvPr/>
          </p:nvSpPr>
          <p:spPr>
            <a:xfrm>
              <a:off x="5606634" y="2718238"/>
              <a:ext cx="563335"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E37BC855-1F94-0149-9E8E-30B16301A7FB}"/>
                </a:ext>
              </a:extLst>
            </p:cNvPr>
            <p:cNvSpPr/>
            <p:nvPr/>
          </p:nvSpPr>
          <p:spPr>
            <a:xfrm>
              <a:off x="4207822" y="2652394"/>
              <a:ext cx="563335"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3273D35F-8B67-5640-9AEC-08746CF5A7E8}"/>
                </a:ext>
              </a:extLst>
            </p:cNvPr>
            <p:cNvSpPr/>
            <p:nvPr/>
          </p:nvSpPr>
          <p:spPr>
            <a:xfrm>
              <a:off x="3103797" y="2708545"/>
              <a:ext cx="563335"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E999F2C9-7AC7-4640-B3D5-BD68EFC57475}"/>
                </a:ext>
              </a:extLst>
            </p:cNvPr>
            <p:cNvSpPr/>
            <p:nvPr/>
          </p:nvSpPr>
          <p:spPr>
            <a:xfrm>
              <a:off x="3103797" y="1937520"/>
              <a:ext cx="563335"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5302630D-69F9-7A42-81DC-DD70B212844D}"/>
                </a:ext>
              </a:extLst>
            </p:cNvPr>
            <p:cNvSpPr/>
            <p:nvPr/>
          </p:nvSpPr>
          <p:spPr>
            <a:xfrm>
              <a:off x="6451148" y="2009208"/>
              <a:ext cx="563335"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a:extLst>
                <a:ext uri="{FF2B5EF4-FFF2-40B4-BE49-F238E27FC236}">
                  <a16:creationId xmlns:a16="http://schemas.microsoft.com/office/drawing/2014/main" id="{CCBC7CD7-BAA6-0B49-92C8-2F75C9EC4BA7}"/>
                </a:ext>
              </a:extLst>
            </p:cNvPr>
            <p:cNvCxnSpPr>
              <a:cxnSpLocks/>
              <a:stCxn id="11" idx="5"/>
              <a:endCxn id="12" idx="1"/>
            </p:cNvCxnSpPr>
            <p:nvPr/>
          </p:nvCxnSpPr>
          <p:spPr>
            <a:xfrm>
              <a:off x="5291456" y="3868231"/>
              <a:ext cx="164998" cy="378839"/>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D86D9BB8-24AD-0742-BD1F-3D53F3B0BD1A}"/>
                </a:ext>
              </a:extLst>
            </p:cNvPr>
            <p:cNvCxnSpPr>
              <a:cxnSpLocks/>
              <a:endCxn id="16" idx="1"/>
            </p:cNvCxnSpPr>
            <p:nvPr/>
          </p:nvCxnSpPr>
          <p:spPr>
            <a:xfrm>
              <a:off x="5722445" y="4637315"/>
              <a:ext cx="248356" cy="76191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17B02B3-D24B-0641-8E99-98E8215ED2BD}"/>
                </a:ext>
              </a:extLst>
            </p:cNvPr>
            <p:cNvCxnSpPr>
              <a:cxnSpLocks/>
              <a:endCxn id="14" idx="2"/>
            </p:cNvCxnSpPr>
            <p:nvPr/>
          </p:nvCxnSpPr>
          <p:spPr>
            <a:xfrm>
              <a:off x="5838685" y="4256356"/>
              <a:ext cx="983070" cy="49526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1044F724-D743-3D44-8D81-240276DAC003}"/>
                </a:ext>
              </a:extLst>
            </p:cNvPr>
            <p:cNvCxnSpPr>
              <a:cxnSpLocks/>
              <a:endCxn id="15" idx="3"/>
            </p:cNvCxnSpPr>
            <p:nvPr/>
          </p:nvCxnSpPr>
          <p:spPr>
            <a:xfrm flipH="1">
              <a:off x="3252097" y="3856305"/>
              <a:ext cx="1628324" cy="1681552"/>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D3D3E1A-DC46-9B4B-87C6-23E42F86CF70}"/>
                </a:ext>
              </a:extLst>
            </p:cNvPr>
            <p:cNvCxnSpPr>
              <a:cxnSpLocks/>
            </p:cNvCxnSpPr>
            <p:nvPr/>
          </p:nvCxnSpPr>
          <p:spPr>
            <a:xfrm flipV="1">
              <a:off x="4987731" y="3001756"/>
              <a:ext cx="850954" cy="49262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C9C7481E-ED00-B64E-B485-3CBC1ED23EE9}"/>
                </a:ext>
              </a:extLst>
            </p:cNvPr>
            <p:cNvCxnSpPr>
              <a:cxnSpLocks/>
            </p:cNvCxnSpPr>
            <p:nvPr/>
          </p:nvCxnSpPr>
          <p:spPr>
            <a:xfrm flipV="1">
              <a:off x="5904743" y="2322210"/>
              <a:ext cx="850954" cy="49262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CC7DF13E-4434-7744-A8B9-CA90A65DACCF}"/>
                </a:ext>
              </a:extLst>
            </p:cNvPr>
            <p:cNvCxnSpPr>
              <a:cxnSpLocks/>
              <a:endCxn id="18" idx="5"/>
            </p:cNvCxnSpPr>
            <p:nvPr/>
          </p:nvCxnSpPr>
          <p:spPr>
            <a:xfrm flipH="1" flipV="1">
              <a:off x="4688658" y="3042639"/>
              <a:ext cx="221414" cy="66115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862ABB5C-D93B-B848-808B-EA9C114D50DA}"/>
                </a:ext>
              </a:extLst>
            </p:cNvPr>
            <p:cNvCxnSpPr>
              <a:cxnSpLocks/>
              <a:endCxn id="19" idx="5"/>
            </p:cNvCxnSpPr>
            <p:nvPr/>
          </p:nvCxnSpPr>
          <p:spPr>
            <a:xfrm flipH="1" flipV="1">
              <a:off x="3584633" y="3098790"/>
              <a:ext cx="1477840" cy="757408"/>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56A8B7E7-4E05-A24E-BA52-8DB304E0013F}"/>
                </a:ext>
              </a:extLst>
            </p:cNvPr>
            <p:cNvCxnSpPr>
              <a:cxnSpLocks/>
              <a:stCxn id="18" idx="5"/>
            </p:cNvCxnSpPr>
            <p:nvPr/>
          </p:nvCxnSpPr>
          <p:spPr>
            <a:xfrm flipH="1" flipV="1">
              <a:off x="3380812" y="2159297"/>
              <a:ext cx="1307846" cy="883342"/>
            </a:xfrm>
            <a:prstGeom prst="line">
              <a:avLst/>
            </a:prstGeom>
          </p:spPr>
          <p:style>
            <a:lnRef idx="1">
              <a:schemeClr val="accent1"/>
            </a:lnRef>
            <a:fillRef idx="0">
              <a:schemeClr val="accent1"/>
            </a:fillRef>
            <a:effectRef idx="0">
              <a:schemeClr val="accent1"/>
            </a:effectRef>
            <a:fontRef idx="minor">
              <a:schemeClr val="tx1"/>
            </a:fontRef>
          </p:style>
        </p:cxnSp>
      </p:grpSp>
      <p:sp>
        <p:nvSpPr>
          <p:cNvPr id="40" name="TextBox 39">
            <a:extLst>
              <a:ext uri="{FF2B5EF4-FFF2-40B4-BE49-F238E27FC236}">
                <a16:creationId xmlns:a16="http://schemas.microsoft.com/office/drawing/2014/main" id="{A236A1E3-FE28-A749-B71E-C3544A40A5BA}"/>
              </a:ext>
            </a:extLst>
          </p:cNvPr>
          <p:cNvSpPr txBox="1"/>
          <p:nvPr/>
        </p:nvSpPr>
        <p:spPr>
          <a:xfrm>
            <a:off x="268864" y="5755503"/>
            <a:ext cx="8309839" cy="1107996"/>
          </a:xfrm>
          <a:prstGeom prst="rect">
            <a:avLst/>
          </a:prstGeom>
          <a:noFill/>
        </p:spPr>
        <p:txBody>
          <a:bodyPr wrap="none" rtlCol="0">
            <a:spAutoFit/>
          </a:bodyPr>
          <a:lstStyle/>
          <a:p>
            <a:r>
              <a:rPr lang="en-US" sz="1600" b="1" dirty="0">
                <a:solidFill>
                  <a:srgbClr val="FF0000"/>
                </a:solidFill>
                <a:latin typeface="Garamond" panose="02020404030301010803" pitchFamily="18" charset="0"/>
              </a:rPr>
              <a:t>Note: make sure folks identify at least 5 lost they can share with and 5 saved to train. Give </a:t>
            </a:r>
          </a:p>
          <a:p>
            <a:r>
              <a:rPr lang="en-US" sz="1600" b="1" dirty="0">
                <a:solidFill>
                  <a:srgbClr val="FF0000"/>
                </a:solidFill>
                <a:latin typeface="Garamond" panose="02020404030301010803" pitchFamily="18" charset="0"/>
              </a:rPr>
              <a:t>them time to pray and think. Who needs to hear what God has done in your life? Also, make</a:t>
            </a:r>
          </a:p>
          <a:p>
            <a:r>
              <a:rPr lang="en-US" sz="1600" b="1" dirty="0">
                <a:solidFill>
                  <a:srgbClr val="FF0000"/>
                </a:solidFill>
                <a:latin typeface="Garamond" panose="02020404030301010803" pitchFamily="18" charset="0"/>
              </a:rPr>
              <a:t>sure everyone leaves empty circles at the end of every relational line – there’s always someone</a:t>
            </a:r>
          </a:p>
          <a:p>
            <a:r>
              <a:rPr lang="en-US" sz="1600" b="1" dirty="0">
                <a:solidFill>
                  <a:srgbClr val="FF0000"/>
                </a:solidFill>
                <a:latin typeface="Garamond" panose="02020404030301010803" pitchFamily="18" charset="0"/>
              </a:rPr>
              <a:t> else that needs to hear the message.</a:t>
            </a:r>
            <a:endParaRPr lang="en-US" sz="1600" dirty="0"/>
          </a:p>
        </p:txBody>
      </p:sp>
      <p:sp>
        <p:nvSpPr>
          <p:cNvPr id="28" name="TextBox 27">
            <a:extLst>
              <a:ext uri="{FF2B5EF4-FFF2-40B4-BE49-F238E27FC236}">
                <a16:creationId xmlns:a16="http://schemas.microsoft.com/office/drawing/2014/main" id="{183E207A-F00F-AD42-86BF-F1E248317822}"/>
              </a:ext>
            </a:extLst>
          </p:cNvPr>
          <p:cNvSpPr txBox="1"/>
          <p:nvPr/>
        </p:nvSpPr>
        <p:spPr>
          <a:xfrm>
            <a:off x="6459262" y="2555666"/>
            <a:ext cx="2492605" cy="1477328"/>
          </a:xfrm>
          <a:prstGeom prst="rect">
            <a:avLst/>
          </a:prstGeom>
          <a:noFill/>
        </p:spPr>
        <p:txBody>
          <a:bodyPr wrap="none" rtlCol="0">
            <a:spAutoFit/>
          </a:bodyPr>
          <a:lstStyle/>
          <a:p>
            <a:r>
              <a:rPr lang="en-US" dirty="0">
                <a:solidFill>
                  <a:srgbClr val="FF0000"/>
                </a:solidFill>
                <a:latin typeface="Garamond" panose="02020404030301010803" pitchFamily="18" charset="0"/>
              </a:rPr>
              <a:t>BE SURE TO ASK:</a:t>
            </a:r>
          </a:p>
          <a:p>
            <a:r>
              <a:rPr lang="en-US" dirty="0">
                <a:solidFill>
                  <a:srgbClr val="FF0000"/>
                </a:solidFill>
                <a:latin typeface="Garamond" panose="02020404030301010803" pitchFamily="18" charset="0"/>
              </a:rPr>
              <a:t>Who are the lost people </a:t>
            </a:r>
          </a:p>
          <a:p>
            <a:r>
              <a:rPr lang="en-US" dirty="0">
                <a:solidFill>
                  <a:srgbClr val="FF0000"/>
                </a:solidFill>
                <a:latin typeface="Garamond" panose="02020404030301010803" pitchFamily="18" charset="0"/>
              </a:rPr>
              <a:t>I can share with?</a:t>
            </a:r>
          </a:p>
          <a:p>
            <a:r>
              <a:rPr lang="en-US" dirty="0">
                <a:solidFill>
                  <a:srgbClr val="FF0000"/>
                </a:solidFill>
                <a:latin typeface="Garamond" panose="02020404030301010803" pitchFamily="18" charset="0"/>
              </a:rPr>
              <a:t>Who are the saved people</a:t>
            </a:r>
          </a:p>
          <a:p>
            <a:r>
              <a:rPr lang="en-US" dirty="0">
                <a:solidFill>
                  <a:srgbClr val="FF0000"/>
                </a:solidFill>
                <a:latin typeface="Garamond" panose="02020404030301010803" pitchFamily="18" charset="0"/>
              </a:rPr>
              <a:t>I can train?</a:t>
            </a:r>
          </a:p>
        </p:txBody>
      </p:sp>
    </p:spTree>
    <p:extLst>
      <p:ext uri="{BB962C8B-B14F-4D97-AF65-F5344CB8AC3E}">
        <p14:creationId xmlns:p14="http://schemas.microsoft.com/office/powerpoint/2010/main" val="1289413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843104A-4B39-384D-BD22-0A66E8D38C07}"/>
              </a:ext>
            </a:extLst>
          </p:cNvPr>
          <p:cNvSpPr txBox="1"/>
          <p:nvPr/>
        </p:nvSpPr>
        <p:spPr>
          <a:xfrm>
            <a:off x="1175658" y="326569"/>
            <a:ext cx="7119257" cy="6832640"/>
          </a:xfrm>
          <a:prstGeom prst="rect">
            <a:avLst/>
          </a:prstGeom>
          <a:noFill/>
        </p:spPr>
        <p:txBody>
          <a:bodyPr wrap="square" rtlCol="0">
            <a:spAutoFit/>
          </a:bodyPr>
          <a:lstStyle/>
          <a:p>
            <a:pPr algn="ctr"/>
            <a:r>
              <a:rPr lang="en-US" sz="3600" b="1" dirty="0">
                <a:latin typeface="Garamond" panose="02020404030301010803" pitchFamily="18" charset="0"/>
              </a:rPr>
              <a:t>What?</a:t>
            </a:r>
          </a:p>
          <a:p>
            <a:pPr algn="ctr"/>
            <a:r>
              <a:rPr lang="en-US" sz="1600" b="1" dirty="0">
                <a:solidFill>
                  <a:srgbClr val="FF0000"/>
                </a:solidFill>
                <a:latin typeface="Garamond" panose="02020404030301010803" pitchFamily="18" charset="0"/>
              </a:rPr>
              <a:t>Tool: 1-1-1 (One minute, one story, one question)</a:t>
            </a:r>
          </a:p>
          <a:p>
            <a:pPr algn="ctr"/>
            <a:r>
              <a:rPr lang="en-US" sz="1600" b="1" dirty="0">
                <a:solidFill>
                  <a:srgbClr val="FF0000"/>
                </a:solidFill>
                <a:latin typeface="Garamond" panose="02020404030301010803" pitchFamily="18" charset="0"/>
              </a:rPr>
              <a:t>Have them look back to Mark 5:1-20 and ask the question:</a:t>
            </a:r>
          </a:p>
          <a:p>
            <a:pPr algn="ctr"/>
            <a:r>
              <a:rPr lang="en-US" sz="1600" b="1" dirty="0">
                <a:latin typeface="Garamond" panose="02020404030301010803" pitchFamily="18" charset="0"/>
              </a:rPr>
              <a:t>What did Jesus tell the man to share with his friends and family?</a:t>
            </a:r>
          </a:p>
          <a:p>
            <a:endParaRPr lang="en-US" b="1" dirty="0">
              <a:latin typeface="Garamond" panose="02020404030301010803" pitchFamily="18" charset="0"/>
            </a:endParaRPr>
          </a:p>
          <a:p>
            <a:endParaRPr lang="en-US" b="1" dirty="0">
              <a:latin typeface="Garamond" panose="02020404030301010803" pitchFamily="18" charset="0"/>
            </a:endParaRPr>
          </a:p>
          <a:p>
            <a:endParaRPr lang="en-US" b="1" dirty="0">
              <a:latin typeface="Garamond" panose="02020404030301010803" pitchFamily="18" charset="0"/>
            </a:endParaRPr>
          </a:p>
          <a:p>
            <a:endParaRPr lang="en-US" b="1" dirty="0">
              <a:latin typeface="Garamond" panose="02020404030301010803" pitchFamily="18" charset="0"/>
            </a:endParaRPr>
          </a:p>
          <a:p>
            <a:endParaRPr lang="en-US" b="1" dirty="0">
              <a:latin typeface="Garamond" panose="02020404030301010803" pitchFamily="18" charset="0"/>
            </a:endParaRPr>
          </a:p>
          <a:p>
            <a:endParaRPr lang="en-US" b="1" dirty="0">
              <a:latin typeface="Garamond" panose="02020404030301010803" pitchFamily="18" charset="0"/>
            </a:endParaRPr>
          </a:p>
          <a:p>
            <a:endParaRPr lang="en-US" b="1" dirty="0">
              <a:latin typeface="Garamond" panose="02020404030301010803" pitchFamily="18" charset="0"/>
            </a:endParaRPr>
          </a:p>
          <a:p>
            <a:endParaRPr lang="en-US" b="1" dirty="0">
              <a:latin typeface="Garamond" panose="02020404030301010803" pitchFamily="18" charset="0"/>
            </a:endParaRPr>
          </a:p>
          <a:p>
            <a:endParaRPr lang="en-US" b="1" dirty="0">
              <a:latin typeface="Garamond" panose="02020404030301010803" pitchFamily="18" charset="0"/>
            </a:endParaRPr>
          </a:p>
          <a:p>
            <a:endParaRPr lang="en-US" b="1" dirty="0">
              <a:latin typeface="Garamond" panose="02020404030301010803" pitchFamily="18" charset="0"/>
            </a:endParaRPr>
          </a:p>
          <a:p>
            <a:endParaRPr lang="en-US" b="1" dirty="0">
              <a:latin typeface="Garamond" panose="02020404030301010803" pitchFamily="18" charset="0"/>
            </a:endParaRPr>
          </a:p>
          <a:p>
            <a:pPr algn="ctr"/>
            <a:endParaRPr lang="en-US" b="1" dirty="0">
              <a:solidFill>
                <a:srgbClr val="FF0000"/>
              </a:solidFill>
              <a:latin typeface="Garamond" panose="02020404030301010803" pitchFamily="18" charset="0"/>
            </a:endParaRPr>
          </a:p>
          <a:p>
            <a:pPr algn="ctr"/>
            <a:endParaRPr lang="en-US" b="1" dirty="0">
              <a:solidFill>
                <a:srgbClr val="FF0000"/>
              </a:solidFill>
              <a:latin typeface="Garamond" panose="02020404030301010803" pitchFamily="18" charset="0"/>
            </a:endParaRPr>
          </a:p>
          <a:p>
            <a:pPr algn="ctr"/>
            <a:endParaRPr lang="en-US" b="1" dirty="0">
              <a:solidFill>
                <a:srgbClr val="FF0000"/>
              </a:solidFill>
              <a:latin typeface="Garamond" panose="02020404030301010803" pitchFamily="18" charset="0"/>
            </a:endParaRPr>
          </a:p>
          <a:p>
            <a:pPr algn="ctr"/>
            <a:endParaRPr lang="en-US" b="1" dirty="0">
              <a:solidFill>
                <a:srgbClr val="FF0000"/>
              </a:solidFill>
              <a:latin typeface="Garamond" panose="02020404030301010803" pitchFamily="18" charset="0"/>
            </a:endParaRPr>
          </a:p>
          <a:p>
            <a:pPr algn="ctr"/>
            <a:r>
              <a:rPr lang="en-US" sz="1600" b="1" dirty="0">
                <a:solidFill>
                  <a:srgbClr val="FF0000"/>
                </a:solidFill>
                <a:latin typeface="Garamond" panose="02020404030301010803" pitchFamily="18" charset="0"/>
              </a:rPr>
              <a:t>Note: Model the 1-1-1 in as simple a form as you can. Then give everyone a chance to practice with their neighbor. Finally, in a group, line everyone up facing each other in two lines and rotate through, speed-dating style.</a:t>
            </a:r>
          </a:p>
          <a:p>
            <a:pPr marL="285750" indent="-285750">
              <a:buFont typeface="Arial" panose="020B0604020202020204" pitchFamily="34" charset="0"/>
              <a:buChar char="•"/>
            </a:pPr>
            <a:endParaRPr lang="en-US" b="1" dirty="0">
              <a:solidFill>
                <a:srgbClr val="FF0000"/>
              </a:solidFill>
              <a:latin typeface="Garamond" panose="02020404030301010803" pitchFamily="18" charset="0"/>
            </a:endParaRPr>
          </a:p>
          <a:p>
            <a:pPr algn="ctr"/>
            <a:endParaRPr lang="en-US" dirty="0">
              <a:solidFill>
                <a:srgbClr val="FF0000"/>
              </a:solidFill>
              <a:latin typeface="Garamond" panose="02020404030301010803" pitchFamily="18" charset="0"/>
            </a:endParaRPr>
          </a:p>
        </p:txBody>
      </p:sp>
      <p:sp>
        <p:nvSpPr>
          <p:cNvPr id="5" name="Oval 4">
            <a:extLst>
              <a:ext uri="{FF2B5EF4-FFF2-40B4-BE49-F238E27FC236}">
                <a16:creationId xmlns:a16="http://schemas.microsoft.com/office/drawing/2014/main" id="{42E4223E-DDF7-584C-A9BC-B4EE087C896A}"/>
              </a:ext>
            </a:extLst>
          </p:cNvPr>
          <p:cNvSpPr/>
          <p:nvPr/>
        </p:nvSpPr>
        <p:spPr>
          <a:xfrm>
            <a:off x="3102429" y="2920822"/>
            <a:ext cx="914400" cy="914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12A6D732-345F-3E48-AC23-75355B40AACB}"/>
              </a:ext>
            </a:extLst>
          </p:cNvPr>
          <p:cNvSpPr/>
          <p:nvPr/>
        </p:nvSpPr>
        <p:spPr>
          <a:xfrm>
            <a:off x="5486400" y="2920822"/>
            <a:ext cx="914400" cy="914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26D8D9B8-1573-EF43-80D1-F7EAA96E2A68}"/>
              </a:ext>
            </a:extLst>
          </p:cNvPr>
          <p:cNvCxnSpPr>
            <a:cxnSpLocks/>
          </p:cNvCxnSpPr>
          <p:nvPr/>
        </p:nvCxnSpPr>
        <p:spPr>
          <a:xfrm>
            <a:off x="4718957" y="2612571"/>
            <a:ext cx="0" cy="25197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E792862-6F7A-AC42-AA10-8092B17F5DAF}"/>
              </a:ext>
            </a:extLst>
          </p:cNvPr>
          <p:cNvCxnSpPr>
            <a:cxnSpLocks/>
          </p:cNvCxnSpPr>
          <p:nvPr/>
        </p:nvCxnSpPr>
        <p:spPr>
          <a:xfrm>
            <a:off x="4079422" y="3378022"/>
            <a:ext cx="131172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097CAC10-01B5-EC4A-80C8-07DD72BDE426}"/>
              </a:ext>
            </a:extLst>
          </p:cNvPr>
          <p:cNvCxnSpPr/>
          <p:nvPr/>
        </p:nvCxnSpPr>
        <p:spPr>
          <a:xfrm>
            <a:off x="3559629" y="4016829"/>
            <a:ext cx="914400"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56C95A1F-5B28-084A-83D6-DCFC835480EB}"/>
              </a:ext>
            </a:extLst>
          </p:cNvPr>
          <p:cNvCxnSpPr>
            <a:cxnSpLocks/>
          </p:cNvCxnSpPr>
          <p:nvPr/>
        </p:nvCxnSpPr>
        <p:spPr>
          <a:xfrm flipV="1">
            <a:off x="4890407" y="4016829"/>
            <a:ext cx="914400" cy="8869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358FAFFF-48B8-6343-B19A-FE1D2D601F4A}"/>
              </a:ext>
            </a:extLst>
          </p:cNvPr>
          <p:cNvSpPr txBox="1"/>
          <p:nvPr/>
        </p:nvSpPr>
        <p:spPr>
          <a:xfrm>
            <a:off x="75900" y="2289405"/>
            <a:ext cx="2967159" cy="1754326"/>
          </a:xfrm>
          <a:prstGeom prst="rect">
            <a:avLst/>
          </a:prstGeom>
          <a:noFill/>
        </p:spPr>
        <p:txBody>
          <a:bodyPr wrap="none" rtlCol="0">
            <a:spAutoFit/>
          </a:bodyPr>
          <a:lstStyle/>
          <a:p>
            <a:pPr algn="ctr"/>
            <a:r>
              <a:rPr lang="en-US" sz="1200" b="1" dirty="0">
                <a:solidFill>
                  <a:srgbClr val="FF0000"/>
                </a:solidFill>
                <a:latin typeface="Garamond" panose="02020404030301010803" pitchFamily="18" charset="0"/>
              </a:rPr>
              <a:t>1-1-1</a:t>
            </a:r>
            <a:r>
              <a:rPr lang="en-US" sz="1200" dirty="0">
                <a:solidFill>
                  <a:srgbClr val="FF0000"/>
                </a:solidFill>
                <a:latin typeface="Garamond" panose="02020404030301010803" pitchFamily="18" charset="0"/>
              </a:rPr>
              <a:t>:</a:t>
            </a:r>
          </a:p>
          <a:p>
            <a:r>
              <a:rPr lang="en-US" sz="1200" b="1" dirty="0">
                <a:solidFill>
                  <a:srgbClr val="FF0000"/>
                </a:solidFill>
                <a:latin typeface="Garamond" panose="02020404030301010803" pitchFamily="18" charset="0"/>
              </a:rPr>
              <a:t>One minute</a:t>
            </a:r>
            <a:r>
              <a:rPr lang="en-US" sz="1200" dirty="0">
                <a:solidFill>
                  <a:srgbClr val="FF0000"/>
                </a:solidFill>
                <a:latin typeface="Garamond" panose="02020404030301010803" pitchFamily="18" charset="0"/>
              </a:rPr>
              <a:t>: set a timer</a:t>
            </a:r>
          </a:p>
          <a:p>
            <a:r>
              <a:rPr lang="en-US" sz="1200" b="1" dirty="0">
                <a:solidFill>
                  <a:srgbClr val="FF0000"/>
                </a:solidFill>
                <a:latin typeface="Garamond" panose="02020404030301010803" pitchFamily="18" charset="0"/>
              </a:rPr>
              <a:t>One story</a:t>
            </a:r>
            <a:r>
              <a:rPr lang="en-US" sz="1200" dirty="0">
                <a:solidFill>
                  <a:srgbClr val="FF0000"/>
                </a:solidFill>
                <a:latin typeface="Garamond" panose="02020404030301010803" pitchFamily="18" charset="0"/>
              </a:rPr>
              <a:t>: answer each of the questions in </a:t>
            </a:r>
          </a:p>
          <a:p>
            <a:r>
              <a:rPr lang="en-US" sz="1200" dirty="0">
                <a:solidFill>
                  <a:srgbClr val="FF0000"/>
                </a:solidFill>
                <a:latin typeface="Garamond" panose="02020404030301010803" pitchFamily="18" charset="0"/>
              </a:rPr>
              <a:t>2 words: </a:t>
            </a:r>
          </a:p>
          <a:p>
            <a:r>
              <a:rPr lang="en-US" sz="1200" dirty="0">
                <a:solidFill>
                  <a:srgbClr val="FF0000"/>
                </a:solidFill>
                <a:latin typeface="Garamond" panose="02020404030301010803" pitchFamily="18" charset="0"/>
              </a:rPr>
              <a:t>1) What was life like before Jesus? </a:t>
            </a:r>
          </a:p>
          <a:p>
            <a:r>
              <a:rPr lang="en-US" sz="1200" dirty="0">
                <a:solidFill>
                  <a:srgbClr val="FF0000"/>
                </a:solidFill>
                <a:latin typeface="Garamond" panose="02020404030301010803" pitchFamily="18" charset="0"/>
              </a:rPr>
              <a:t>2) How did you meet Jesus? </a:t>
            </a:r>
          </a:p>
          <a:p>
            <a:r>
              <a:rPr lang="en-US" sz="1200" dirty="0">
                <a:solidFill>
                  <a:srgbClr val="FF0000"/>
                </a:solidFill>
                <a:latin typeface="Garamond" panose="02020404030301010803" pitchFamily="18" charset="0"/>
              </a:rPr>
              <a:t>3) What is so great about following Jesus now?</a:t>
            </a:r>
          </a:p>
          <a:p>
            <a:r>
              <a:rPr lang="en-US" sz="1200" b="1" dirty="0">
                <a:solidFill>
                  <a:srgbClr val="FF0000"/>
                </a:solidFill>
                <a:latin typeface="Garamond" panose="02020404030301010803" pitchFamily="18" charset="0"/>
              </a:rPr>
              <a:t>One question: </a:t>
            </a:r>
            <a:r>
              <a:rPr lang="en-US" sz="1200" dirty="0">
                <a:solidFill>
                  <a:srgbClr val="FF0000"/>
                </a:solidFill>
                <a:latin typeface="Garamond" panose="02020404030301010803" pitchFamily="18" charset="0"/>
              </a:rPr>
              <a:t>ask a question that </a:t>
            </a:r>
          </a:p>
          <a:p>
            <a:r>
              <a:rPr lang="en-US" sz="1200" i="1" u="sng" dirty="0">
                <a:solidFill>
                  <a:srgbClr val="FF0000"/>
                </a:solidFill>
                <a:latin typeface="Garamond" panose="02020404030301010803" pitchFamily="18" charset="0"/>
              </a:rPr>
              <a:t>invokes the will</a:t>
            </a:r>
            <a:r>
              <a:rPr lang="en-US" sz="1200" dirty="0">
                <a:solidFill>
                  <a:srgbClr val="FF0000"/>
                </a:solidFill>
                <a:latin typeface="Garamond" panose="02020404030301010803" pitchFamily="18" charset="0"/>
              </a:rPr>
              <a:t> of the listener.</a:t>
            </a:r>
          </a:p>
        </p:txBody>
      </p:sp>
      <p:sp>
        <p:nvSpPr>
          <p:cNvPr id="18" name="TextBox 17">
            <a:extLst>
              <a:ext uri="{FF2B5EF4-FFF2-40B4-BE49-F238E27FC236}">
                <a16:creationId xmlns:a16="http://schemas.microsoft.com/office/drawing/2014/main" id="{9A98D347-4090-C84C-BBA7-5F98BA9203E6}"/>
              </a:ext>
            </a:extLst>
          </p:cNvPr>
          <p:cNvSpPr txBox="1"/>
          <p:nvPr/>
        </p:nvSpPr>
        <p:spPr>
          <a:xfrm>
            <a:off x="3061333" y="2465614"/>
            <a:ext cx="1087157" cy="369332"/>
          </a:xfrm>
          <a:prstGeom prst="rect">
            <a:avLst/>
          </a:prstGeom>
          <a:noFill/>
        </p:spPr>
        <p:txBody>
          <a:bodyPr wrap="none" rtlCol="0">
            <a:spAutoFit/>
          </a:bodyPr>
          <a:lstStyle/>
          <a:p>
            <a:r>
              <a:rPr lang="en-US" dirty="0">
                <a:latin typeface="Garamond" panose="02020404030301010803" pitchFamily="18" charset="0"/>
              </a:rPr>
              <a:t>BEFORE</a:t>
            </a:r>
          </a:p>
        </p:txBody>
      </p:sp>
      <p:sp>
        <p:nvSpPr>
          <p:cNvPr id="19" name="TextBox 18">
            <a:extLst>
              <a:ext uri="{FF2B5EF4-FFF2-40B4-BE49-F238E27FC236}">
                <a16:creationId xmlns:a16="http://schemas.microsoft.com/office/drawing/2014/main" id="{678FF90C-B9DE-3F49-B6C0-45D2FAFA3885}"/>
              </a:ext>
            </a:extLst>
          </p:cNvPr>
          <p:cNvSpPr txBox="1"/>
          <p:nvPr/>
        </p:nvSpPr>
        <p:spPr>
          <a:xfrm>
            <a:off x="5599242" y="2418870"/>
            <a:ext cx="737189" cy="369332"/>
          </a:xfrm>
          <a:prstGeom prst="rect">
            <a:avLst/>
          </a:prstGeom>
          <a:noFill/>
        </p:spPr>
        <p:txBody>
          <a:bodyPr wrap="none" rtlCol="0">
            <a:spAutoFit/>
          </a:bodyPr>
          <a:lstStyle/>
          <a:p>
            <a:r>
              <a:rPr lang="en-US" dirty="0">
                <a:latin typeface="Garamond" panose="02020404030301010803" pitchFamily="18" charset="0"/>
              </a:rPr>
              <a:t>NOW</a:t>
            </a:r>
          </a:p>
        </p:txBody>
      </p:sp>
      <p:sp>
        <p:nvSpPr>
          <p:cNvPr id="20" name="TextBox 19">
            <a:extLst>
              <a:ext uri="{FF2B5EF4-FFF2-40B4-BE49-F238E27FC236}">
                <a16:creationId xmlns:a16="http://schemas.microsoft.com/office/drawing/2014/main" id="{DAE57A96-2C3D-4248-9EB7-0D33B828B5D3}"/>
              </a:ext>
            </a:extLst>
          </p:cNvPr>
          <p:cNvSpPr txBox="1"/>
          <p:nvPr/>
        </p:nvSpPr>
        <p:spPr>
          <a:xfrm>
            <a:off x="2852655" y="5385369"/>
            <a:ext cx="3765262" cy="369332"/>
          </a:xfrm>
          <a:prstGeom prst="rect">
            <a:avLst/>
          </a:prstGeom>
          <a:noFill/>
        </p:spPr>
        <p:txBody>
          <a:bodyPr wrap="none" rtlCol="0">
            <a:spAutoFit/>
          </a:bodyPr>
          <a:lstStyle/>
          <a:p>
            <a:r>
              <a:rPr lang="en-US" dirty="0"/>
              <a:t>Do you want to make Jesus your King?</a:t>
            </a:r>
          </a:p>
        </p:txBody>
      </p:sp>
      <p:sp>
        <p:nvSpPr>
          <p:cNvPr id="22" name="TextBox 21">
            <a:extLst>
              <a:ext uri="{FF2B5EF4-FFF2-40B4-BE49-F238E27FC236}">
                <a16:creationId xmlns:a16="http://schemas.microsoft.com/office/drawing/2014/main" id="{D0FDA498-3D3A-694B-B3D3-0800F26E2C23}"/>
              </a:ext>
            </a:extLst>
          </p:cNvPr>
          <p:cNvSpPr txBox="1"/>
          <p:nvPr/>
        </p:nvSpPr>
        <p:spPr>
          <a:xfrm>
            <a:off x="6133531" y="3680174"/>
            <a:ext cx="2924198" cy="1200329"/>
          </a:xfrm>
          <a:prstGeom prst="rect">
            <a:avLst/>
          </a:prstGeom>
          <a:noFill/>
        </p:spPr>
        <p:txBody>
          <a:bodyPr wrap="none" rtlCol="0">
            <a:spAutoFit/>
          </a:bodyPr>
          <a:lstStyle/>
          <a:p>
            <a:pPr algn="ctr"/>
            <a:r>
              <a:rPr lang="en-US" sz="1200" b="1" dirty="0">
                <a:solidFill>
                  <a:srgbClr val="FF0000"/>
                </a:solidFill>
                <a:latin typeface="Garamond" panose="02020404030301010803" pitchFamily="18" charset="0"/>
              </a:rPr>
              <a:t>Note: </a:t>
            </a:r>
          </a:p>
          <a:p>
            <a:pPr algn="ctr"/>
            <a:r>
              <a:rPr lang="en-US" sz="1200" b="1" dirty="0">
                <a:solidFill>
                  <a:srgbClr val="FF0000"/>
                </a:solidFill>
                <a:latin typeface="Garamond" panose="02020404030301010803" pitchFamily="18" charset="0"/>
              </a:rPr>
              <a:t>The goal is to integrate the gospel into</a:t>
            </a:r>
          </a:p>
          <a:p>
            <a:pPr algn="ctr"/>
            <a:r>
              <a:rPr lang="en-US" sz="1200" b="1" dirty="0">
                <a:solidFill>
                  <a:srgbClr val="FF0000"/>
                </a:solidFill>
                <a:latin typeface="Garamond" panose="02020404030301010803" pitchFamily="18" charset="0"/>
              </a:rPr>
              <a:t>your story. </a:t>
            </a:r>
          </a:p>
          <a:p>
            <a:pPr algn="ctr"/>
            <a:r>
              <a:rPr lang="en-US" sz="1200" b="1" dirty="0">
                <a:solidFill>
                  <a:srgbClr val="FF0000"/>
                </a:solidFill>
                <a:latin typeface="Garamond" panose="02020404030301010803" pitchFamily="18" charset="0"/>
              </a:rPr>
              <a:t>Ideally you can illustrate accepting Jesus’</a:t>
            </a:r>
          </a:p>
          <a:p>
            <a:pPr algn="ctr"/>
            <a:r>
              <a:rPr lang="en-US" sz="1200" b="1" dirty="0">
                <a:solidFill>
                  <a:srgbClr val="FF0000"/>
                </a:solidFill>
                <a:latin typeface="Garamond" panose="02020404030301010803" pitchFamily="18" charset="0"/>
              </a:rPr>
              <a:t> gift of salvation (the cross) by </a:t>
            </a:r>
          </a:p>
          <a:p>
            <a:pPr algn="ctr"/>
            <a:r>
              <a:rPr lang="en-US" sz="1200" b="1" dirty="0">
                <a:solidFill>
                  <a:srgbClr val="FF0000"/>
                </a:solidFill>
                <a:latin typeface="Garamond" panose="02020404030301010803" pitchFamily="18" charset="0"/>
              </a:rPr>
              <a:t>submitting to His Lordship (the crown). </a:t>
            </a:r>
            <a:endParaRPr lang="en-US" sz="1200" dirty="0">
              <a:solidFill>
                <a:srgbClr val="FF0000"/>
              </a:solidFill>
              <a:latin typeface="Garamond" panose="02020404030301010803" pitchFamily="18" charset="0"/>
            </a:endParaRPr>
          </a:p>
        </p:txBody>
      </p:sp>
      <p:sp>
        <p:nvSpPr>
          <p:cNvPr id="23" name="Triangle 22">
            <a:extLst>
              <a:ext uri="{FF2B5EF4-FFF2-40B4-BE49-F238E27FC236}">
                <a16:creationId xmlns:a16="http://schemas.microsoft.com/office/drawing/2014/main" id="{F4DE3634-08E5-974D-8380-4FEBBFE7FDA4}"/>
              </a:ext>
            </a:extLst>
          </p:cNvPr>
          <p:cNvSpPr/>
          <p:nvPr/>
        </p:nvSpPr>
        <p:spPr>
          <a:xfrm>
            <a:off x="4177396" y="2186485"/>
            <a:ext cx="381988" cy="359229"/>
          </a:xfrm>
          <a:prstGeom prst="triangl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riangle 23">
            <a:extLst>
              <a:ext uri="{FF2B5EF4-FFF2-40B4-BE49-F238E27FC236}">
                <a16:creationId xmlns:a16="http://schemas.microsoft.com/office/drawing/2014/main" id="{D17CAF4D-C6F0-F641-A569-CFBCFE07E146}"/>
              </a:ext>
            </a:extLst>
          </p:cNvPr>
          <p:cNvSpPr/>
          <p:nvPr/>
        </p:nvSpPr>
        <p:spPr>
          <a:xfrm>
            <a:off x="4503867" y="2170307"/>
            <a:ext cx="381988" cy="359229"/>
          </a:xfrm>
          <a:prstGeom prst="triangl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riangle 24">
            <a:extLst>
              <a:ext uri="{FF2B5EF4-FFF2-40B4-BE49-F238E27FC236}">
                <a16:creationId xmlns:a16="http://schemas.microsoft.com/office/drawing/2014/main" id="{6879BDF0-DF4D-3F4E-9CB1-FF8EC6622575}"/>
              </a:ext>
            </a:extLst>
          </p:cNvPr>
          <p:cNvSpPr/>
          <p:nvPr/>
        </p:nvSpPr>
        <p:spPr>
          <a:xfrm>
            <a:off x="4852212" y="2180202"/>
            <a:ext cx="381988" cy="359229"/>
          </a:xfrm>
          <a:prstGeom prst="triangl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81348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C19E451-1EC5-DE4B-9A6D-9DFE2AFA8732}"/>
              </a:ext>
            </a:extLst>
          </p:cNvPr>
          <p:cNvSpPr txBox="1"/>
          <p:nvPr/>
        </p:nvSpPr>
        <p:spPr>
          <a:xfrm>
            <a:off x="1175658" y="326569"/>
            <a:ext cx="7119257" cy="3970318"/>
          </a:xfrm>
          <a:prstGeom prst="rect">
            <a:avLst/>
          </a:prstGeom>
          <a:noFill/>
        </p:spPr>
        <p:txBody>
          <a:bodyPr wrap="square" rtlCol="0">
            <a:spAutoFit/>
          </a:bodyPr>
          <a:lstStyle/>
          <a:p>
            <a:pPr algn="ctr"/>
            <a:r>
              <a:rPr lang="en-US" sz="3600" b="1" dirty="0">
                <a:latin typeface="Garamond" panose="02020404030301010803" pitchFamily="18" charset="0"/>
              </a:rPr>
              <a:t>When?</a:t>
            </a:r>
          </a:p>
          <a:p>
            <a:pPr algn="ctr"/>
            <a:r>
              <a:rPr lang="en-US" b="1" dirty="0">
                <a:solidFill>
                  <a:srgbClr val="FF0000"/>
                </a:solidFill>
                <a:latin typeface="Garamond" panose="02020404030301010803" pitchFamily="18" charset="0"/>
              </a:rPr>
              <a:t>Tool: Accountability Team</a:t>
            </a:r>
          </a:p>
          <a:p>
            <a:pPr algn="ctr"/>
            <a:r>
              <a:rPr lang="en-US" b="1" dirty="0">
                <a:solidFill>
                  <a:srgbClr val="FF0000"/>
                </a:solidFill>
                <a:latin typeface="Garamond" panose="02020404030301010803" pitchFamily="18" charset="0"/>
              </a:rPr>
              <a:t>Refer back to Matt. 28:18-20 and cast vision for obedience. Answer the following questions.</a:t>
            </a:r>
          </a:p>
          <a:p>
            <a:endParaRPr lang="en-US" b="1" dirty="0">
              <a:latin typeface="Garamond" panose="02020404030301010803" pitchFamily="18" charset="0"/>
            </a:endParaRPr>
          </a:p>
          <a:p>
            <a:r>
              <a:rPr lang="en-US" b="1" dirty="0">
                <a:solidFill>
                  <a:srgbClr val="FF0000"/>
                </a:solidFill>
                <a:latin typeface="Garamond" panose="02020404030301010803" pitchFamily="18" charset="0"/>
              </a:rPr>
              <a:t>When are you going to ____ for your </a:t>
            </a:r>
            <a:r>
              <a:rPr lang="en-US" b="1" dirty="0" err="1">
                <a:solidFill>
                  <a:srgbClr val="FF0000"/>
                </a:solidFill>
                <a:latin typeface="Garamond" panose="02020404030301010803" pitchFamily="18" charset="0"/>
              </a:rPr>
              <a:t>oikos</a:t>
            </a:r>
            <a:r>
              <a:rPr lang="en-US" b="1" dirty="0">
                <a:solidFill>
                  <a:srgbClr val="FF0000"/>
                </a:solidFill>
                <a:latin typeface="Garamond" panose="02020404030301010803" pitchFamily="18" charset="0"/>
              </a:rPr>
              <a:t>? </a:t>
            </a:r>
          </a:p>
          <a:p>
            <a:r>
              <a:rPr lang="en-US" b="1" dirty="0">
                <a:latin typeface="Garamond" panose="02020404030301010803" pitchFamily="18" charset="0"/>
              </a:rPr>
              <a:t>Pray? </a:t>
            </a:r>
          </a:p>
          <a:p>
            <a:r>
              <a:rPr lang="en-US" b="1" dirty="0">
                <a:latin typeface="Garamond" panose="02020404030301010803" pitchFamily="18" charset="0"/>
              </a:rPr>
              <a:t>Share? </a:t>
            </a:r>
          </a:p>
          <a:p>
            <a:r>
              <a:rPr lang="en-US" b="1" dirty="0">
                <a:latin typeface="Garamond" panose="02020404030301010803" pitchFamily="18" charset="0"/>
              </a:rPr>
              <a:t>Train? </a:t>
            </a:r>
            <a:endParaRPr lang="en-US" b="1" dirty="0">
              <a:solidFill>
                <a:srgbClr val="FF0000"/>
              </a:solidFill>
              <a:latin typeface="Garamond" panose="02020404030301010803" pitchFamily="18" charset="0"/>
            </a:endParaRPr>
          </a:p>
          <a:p>
            <a:pPr algn="ctr"/>
            <a:r>
              <a:rPr lang="en-US" b="1" dirty="0">
                <a:solidFill>
                  <a:srgbClr val="FF0000"/>
                </a:solidFill>
                <a:latin typeface="Garamond" panose="02020404030301010803" pitchFamily="18" charset="0"/>
              </a:rPr>
              <a:t>Note: By this point everyone’s attention is dwindling, but make sure you hit this! </a:t>
            </a:r>
          </a:p>
          <a:p>
            <a:pPr marL="285750" indent="-285750">
              <a:buFont typeface="Arial" panose="020B0604020202020204" pitchFamily="34" charset="0"/>
              <a:buChar char="•"/>
            </a:pPr>
            <a:endParaRPr lang="en-US" b="1" dirty="0">
              <a:solidFill>
                <a:srgbClr val="FF0000"/>
              </a:solidFill>
              <a:latin typeface="Garamond" panose="02020404030301010803" pitchFamily="18" charset="0"/>
            </a:endParaRPr>
          </a:p>
          <a:p>
            <a:pPr algn="ctr"/>
            <a:endParaRPr lang="en-US" dirty="0">
              <a:solidFill>
                <a:srgbClr val="FF0000"/>
              </a:solidFill>
              <a:latin typeface="Garamond" panose="02020404030301010803" pitchFamily="18" charset="0"/>
            </a:endParaRPr>
          </a:p>
        </p:txBody>
      </p:sp>
      <p:grpSp>
        <p:nvGrpSpPr>
          <p:cNvPr id="3" name="Group 2">
            <a:extLst>
              <a:ext uri="{FF2B5EF4-FFF2-40B4-BE49-F238E27FC236}">
                <a16:creationId xmlns:a16="http://schemas.microsoft.com/office/drawing/2014/main" id="{465D82BA-1AA1-1B40-9A3B-AD46A3D28AA2}"/>
              </a:ext>
            </a:extLst>
          </p:cNvPr>
          <p:cNvGrpSpPr/>
          <p:nvPr/>
        </p:nvGrpSpPr>
        <p:grpSpPr>
          <a:xfrm>
            <a:off x="1175658" y="4296887"/>
            <a:ext cx="527830" cy="1555022"/>
            <a:chOff x="1175658" y="4296887"/>
            <a:chExt cx="527830" cy="1555022"/>
          </a:xfrm>
        </p:grpSpPr>
        <p:sp>
          <p:nvSpPr>
            <p:cNvPr id="2" name="Oval 1">
              <a:extLst>
                <a:ext uri="{FF2B5EF4-FFF2-40B4-BE49-F238E27FC236}">
                  <a16:creationId xmlns:a16="http://schemas.microsoft.com/office/drawing/2014/main" id="{F733B662-8F5F-7440-A98A-71E1D2231CB2}"/>
                </a:ext>
              </a:extLst>
            </p:cNvPr>
            <p:cNvSpPr/>
            <p:nvPr/>
          </p:nvSpPr>
          <p:spPr>
            <a:xfrm>
              <a:off x="1188569" y="4296887"/>
              <a:ext cx="514919" cy="47846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87C64650-D838-9940-80F9-DA3700EE7166}"/>
                </a:ext>
              </a:extLst>
            </p:cNvPr>
            <p:cNvSpPr/>
            <p:nvPr/>
          </p:nvSpPr>
          <p:spPr>
            <a:xfrm>
              <a:off x="1175658" y="4835165"/>
              <a:ext cx="514919" cy="47846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89B10A51-FABF-6E44-99F6-474C170BC971}"/>
                </a:ext>
              </a:extLst>
            </p:cNvPr>
            <p:cNvSpPr/>
            <p:nvPr/>
          </p:nvSpPr>
          <p:spPr>
            <a:xfrm>
              <a:off x="1188569" y="5373443"/>
              <a:ext cx="514919" cy="478466"/>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a:extLst>
              <a:ext uri="{FF2B5EF4-FFF2-40B4-BE49-F238E27FC236}">
                <a16:creationId xmlns:a16="http://schemas.microsoft.com/office/drawing/2014/main" id="{0A2DB03D-269E-8C46-B75E-F9890B3B893D}"/>
              </a:ext>
            </a:extLst>
          </p:cNvPr>
          <p:cNvSpPr txBox="1"/>
          <p:nvPr/>
        </p:nvSpPr>
        <p:spPr>
          <a:xfrm>
            <a:off x="2296631" y="4296887"/>
            <a:ext cx="1339703" cy="369332"/>
          </a:xfrm>
          <a:prstGeom prst="rect">
            <a:avLst/>
          </a:prstGeom>
          <a:noFill/>
        </p:spPr>
        <p:txBody>
          <a:bodyPr wrap="square" rtlCol="0">
            <a:spAutoFit/>
          </a:bodyPr>
          <a:lstStyle/>
          <a:p>
            <a:r>
              <a:rPr lang="en-US" dirty="0">
                <a:latin typeface="Garamond" panose="02020404030301010803" pitchFamily="18" charset="0"/>
              </a:rPr>
              <a:t>Love/Share</a:t>
            </a:r>
          </a:p>
        </p:txBody>
      </p:sp>
      <p:sp>
        <p:nvSpPr>
          <p:cNvPr id="8" name="TextBox 7">
            <a:extLst>
              <a:ext uri="{FF2B5EF4-FFF2-40B4-BE49-F238E27FC236}">
                <a16:creationId xmlns:a16="http://schemas.microsoft.com/office/drawing/2014/main" id="{591FC804-E7EC-C144-9F22-F633C5B12D1B}"/>
              </a:ext>
            </a:extLst>
          </p:cNvPr>
          <p:cNvSpPr txBox="1"/>
          <p:nvPr/>
        </p:nvSpPr>
        <p:spPr>
          <a:xfrm>
            <a:off x="4229477" y="4296887"/>
            <a:ext cx="1339703" cy="369332"/>
          </a:xfrm>
          <a:prstGeom prst="rect">
            <a:avLst/>
          </a:prstGeom>
          <a:noFill/>
        </p:spPr>
        <p:txBody>
          <a:bodyPr wrap="square" rtlCol="0">
            <a:spAutoFit/>
          </a:bodyPr>
          <a:lstStyle/>
          <a:p>
            <a:r>
              <a:rPr lang="en-US" dirty="0">
                <a:latin typeface="Garamond" panose="02020404030301010803" pitchFamily="18" charset="0"/>
              </a:rPr>
              <a:t>Leave</a:t>
            </a:r>
          </a:p>
        </p:txBody>
      </p:sp>
      <p:sp>
        <p:nvSpPr>
          <p:cNvPr id="9" name="TextBox 8">
            <a:extLst>
              <a:ext uri="{FF2B5EF4-FFF2-40B4-BE49-F238E27FC236}">
                <a16:creationId xmlns:a16="http://schemas.microsoft.com/office/drawing/2014/main" id="{EC9A5771-A8C8-4341-BE30-6D3649127314}"/>
              </a:ext>
            </a:extLst>
          </p:cNvPr>
          <p:cNvSpPr txBox="1"/>
          <p:nvPr/>
        </p:nvSpPr>
        <p:spPr>
          <a:xfrm>
            <a:off x="2296631" y="3927555"/>
            <a:ext cx="1339703" cy="369332"/>
          </a:xfrm>
          <a:prstGeom prst="rect">
            <a:avLst/>
          </a:prstGeom>
          <a:noFill/>
        </p:spPr>
        <p:txBody>
          <a:bodyPr wrap="square" rtlCol="0">
            <a:spAutoFit/>
          </a:bodyPr>
          <a:lstStyle/>
          <a:p>
            <a:pPr algn="ctr"/>
            <a:r>
              <a:rPr lang="en-US" b="1" u="sng" dirty="0" err="1">
                <a:latin typeface="Garamond" panose="02020404030301010803" pitchFamily="18" charset="0"/>
              </a:rPr>
              <a:t>Oikos</a:t>
            </a:r>
            <a:endParaRPr lang="en-US" b="1" u="sng" dirty="0">
              <a:latin typeface="Garamond" panose="02020404030301010803" pitchFamily="18" charset="0"/>
            </a:endParaRPr>
          </a:p>
        </p:txBody>
      </p:sp>
      <p:sp>
        <p:nvSpPr>
          <p:cNvPr id="10" name="TextBox 9">
            <a:extLst>
              <a:ext uri="{FF2B5EF4-FFF2-40B4-BE49-F238E27FC236}">
                <a16:creationId xmlns:a16="http://schemas.microsoft.com/office/drawing/2014/main" id="{5CE22425-AD52-5D41-B7F3-7585FD9606C7}"/>
              </a:ext>
            </a:extLst>
          </p:cNvPr>
          <p:cNvSpPr txBox="1"/>
          <p:nvPr/>
        </p:nvSpPr>
        <p:spPr>
          <a:xfrm>
            <a:off x="4000499" y="3927555"/>
            <a:ext cx="1339703" cy="369332"/>
          </a:xfrm>
          <a:prstGeom prst="rect">
            <a:avLst/>
          </a:prstGeom>
          <a:noFill/>
        </p:spPr>
        <p:txBody>
          <a:bodyPr wrap="square" rtlCol="0">
            <a:spAutoFit/>
          </a:bodyPr>
          <a:lstStyle/>
          <a:p>
            <a:pPr algn="ctr"/>
            <a:r>
              <a:rPr lang="en-US" b="1" u="sng" dirty="0">
                <a:latin typeface="Garamond" panose="02020404030301010803" pitchFamily="18" charset="0"/>
              </a:rPr>
              <a:t>Non-</a:t>
            </a:r>
            <a:r>
              <a:rPr lang="en-US" b="1" u="sng" dirty="0" err="1">
                <a:latin typeface="Garamond" panose="02020404030301010803" pitchFamily="18" charset="0"/>
              </a:rPr>
              <a:t>Oikos</a:t>
            </a:r>
            <a:endParaRPr lang="en-US" b="1" u="sng" dirty="0">
              <a:latin typeface="Garamond" panose="02020404030301010803" pitchFamily="18" charset="0"/>
            </a:endParaRPr>
          </a:p>
        </p:txBody>
      </p:sp>
      <p:sp>
        <p:nvSpPr>
          <p:cNvPr id="11" name="TextBox 10">
            <a:extLst>
              <a:ext uri="{FF2B5EF4-FFF2-40B4-BE49-F238E27FC236}">
                <a16:creationId xmlns:a16="http://schemas.microsoft.com/office/drawing/2014/main" id="{B6E47581-958D-C141-9C50-A21E1E8A8A2F}"/>
              </a:ext>
            </a:extLst>
          </p:cNvPr>
          <p:cNvSpPr txBox="1"/>
          <p:nvPr/>
        </p:nvSpPr>
        <p:spPr>
          <a:xfrm>
            <a:off x="2283720" y="4889732"/>
            <a:ext cx="1339703" cy="369332"/>
          </a:xfrm>
          <a:prstGeom prst="rect">
            <a:avLst/>
          </a:prstGeom>
          <a:noFill/>
        </p:spPr>
        <p:txBody>
          <a:bodyPr wrap="square" rtlCol="0">
            <a:spAutoFit/>
          </a:bodyPr>
          <a:lstStyle/>
          <a:p>
            <a:pPr algn="ctr"/>
            <a:r>
              <a:rPr lang="en-US" dirty="0">
                <a:latin typeface="Garamond" panose="02020404030301010803" pitchFamily="18" charset="0"/>
              </a:rPr>
              <a:t>DBS</a:t>
            </a:r>
          </a:p>
        </p:txBody>
      </p:sp>
      <p:sp>
        <p:nvSpPr>
          <p:cNvPr id="12" name="TextBox 11">
            <a:extLst>
              <a:ext uri="{FF2B5EF4-FFF2-40B4-BE49-F238E27FC236}">
                <a16:creationId xmlns:a16="http://schemas.microsoft.com/office/drawing/2014/main" id="{BD70D415-AB65-E640-9BCD-B24DD2ED9598}"/>
              </a:ext>
            </a:extLst>
          </p:cNvPr>
          <p:cNvSpPr txBox="1"/>
          <p:nvPr/>
        </p:nvSpPr>
        <p:spPr>
          <a:xfrm>
            <a:off x="3903413" y="4889732"/>
            <a:ext cx="1339703" cy="369332"/>
          </a:xfrm>
          <a:prstGeom prst="rect">
            <a:avLst/>
          </a:prstGeom>
          <a:noFill/>
        </p:spPr>
        <p:txBody>
          <a:bodyPr wrap="square" rtlCol="0">
            <a:spAutoFit/>
          </a:bodyPr>
          <a:lstStyle/>
          <a:p>
            <a:pPr algn="ctr"/>
            <a:r>
              <a:rPr lang="en-US" dirty="0">
                <a:latin typeface="Garamond" panose="02020404030301010803" pitchFamily="18" charset="0"/>
              </a:rPr>
              <a:t>DBS</a:t>
            </a:r>
          </a:p>
        </p:txBody>
      </p:sp>
      <p:sp>
        <p:nvSpPr>
          <p:cNvPr id="13" name="TextBox 12">
            <a:extLst>
              <a:ext uri="{FF2B5EF4-FFF2-40B4-BE49-F238E27FC236}">
                <a16:creationId xmlns:a16="http://schemas.microsoft.com/office/drawing/2014/main" id="{64E6427A-1205-4E4D-BB3F-910DB71698AE}"/>
              </a:ext>
            </a:extLst>
          </p:cNvPr>
          <p:cNvSpPr txBox="1"/>
          <p:nvPr/>
        </p:nvSpPr>
        <p:spPr>
          <a:xfrm>
            <a:off x="2283720" y="5401291"/>
            <a:ext cx="1448308" cy="369332"/>
          </a:xfrm>
          <a:prstGeom prst="rect">
            <a:avLst/>
          </a:prstGeom>
          <a:noFill/>
        </p:spPr>
        <p:txBody>
          <a:bodyPr wrap="square" rtlCol="0">
            <a:spAutoFit/>
          </a:bodyPr>
          <a:lstStyle/>
          <a:p>
            <a:pPr algn="ctr"/>
            <a:r>
              <a:rPr lang="en-US" dirty="0">
                <a:latin typeface="Garamond" panose="02020404030301010803" pitchFamily="18" charset="0"/>
              </a:rPr>
              <a:t>Baptize/Train</a:t>
            </a:r>
          </a:p>
        </p:txBody>
      </p:sp>
      <p:sp>
        <p:nvSpPr>
          <p:cNvPr id="15" name="TextBox 14">
            <a:extLst>
              <a:ext uri="{FF2B5EF4-FFF2-40B4-BE49-F238E27FC236}">
                <a16:creationId xmlns:a16="http://schemas.microsoft.com/office/drawing/2014/main" id="{4A0D8A5D-366B-8942-9609-D3DF756A014E}"/>
              </a:ext>
            </a:extLst>
          </p:cNvPr>
          <p:cNvSpPr txBox="1"/>
          <p:nvPr/>
        </p:nvSpPr>
        <p:spPr>
          <a:xfrm>
            <a:off x="4051382" y="5373443"/>
            <a:ext cx="1448308" cy="369332"/>
          </a:xfrm>
          <a:prstGeom prst="rect">
            <a:avLst/>
          </a:prstGeom>
          <a:noFill/>
        </p:spPr>
        <p:txBody>
          <a:bodyPr wrap="square" rtlCol="0">
            <a:spAutoFit/>
          </a:bodyPr>
          <a:lstStyle/>
          <a:p>
            <a:pPr algn="ctr"/>
            <a:r>
              <a:rPr lang="en-US" dirty="0">
                <a:latin typeface="Garamond" panose="02020404030301010803" pitchFamily="18" charset="0"/>
              </a:rPr>
              <a:t>Baptize/Train</a:t>
            </a:r>
          </a:p>
        </p:txBody>
      </p:sp>
    </p:spTree>
    <p:extLst>
      <p:ext uri="{BB962C8B-B14F-4D97-AF65-F5344CB8AC3E}">
        <p14:creationId xmlns:p14="http://schemas.microsoft.com/office/powerpoint/2010/main" val="46638586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99</TotalTime>
  <Words>657</Words>
  <Application>Microsoft Macintosh PowerPoint</Application>
  <PresentationFormat>On-screen Show (4:3)</PresentationFormat>
  <Paragraphs>90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Garamond</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12</cp:revision>
  <dcterms:created xsi:type="dcterms:W3CDTF">2018-03-10T15:01:32Z</dcterms:created>
  <dcterms:modified xsi:type="dcterms:W3CDTF">2018-03-25T15:39:55Z</dcterms:modified>
</cp:coreProperties>
</file>